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lvl1pPr>
      <a:defRPr>
        <a:latin typeface="Verdana"/>
        <a:ea typeface="Verdana"/>
        <a:cs typeface="Verdana"/>
        <a:sym typeface="Verdana"/>
      </a:defRPr>
    </a:lvl1pPr>
    <a:lvl2pPr indent="457200">
      <a:defRPr>
        <a:latin typeface="Verdana"/>
        <a:ea typeface="Verdana"/>
        <a:cs typeface="Verdana"/>
        <a:sym typeface="Verdana"/>
      </a:defRPr>
    </a:lvl2pPr>
    <a:lvl3pPr indent="914400">
      <a:defRPr>
        <a:latin typeface="Verdana"/>
        <a:ea typeface="Verdana"/>
        <a:cs typeface="Verdana"/>
        <a:sym typeface="Verdana"/>
      </a:defRPr>
    </a:lvl3pPr>
    <a:lvl4pPr indent="1371600">
      <a:defRPr>
        <a:latin typeface="Verdana"/>
        <a:ea typeface="Verdana"/>
        <a:cs typeface="Verdana"/>
        <a:sym typeface="Verdana"/>
      </a:defRPr>
    </a:lvl4pPr>
    <a:lvl5pPr indent="1828800">
      <a:defRPr>
        <a:latin typeface="Verdana"/>
        <a:ea typeface="Verdana"/>
        <a:cs typeface="Verdana"/>
        <a:sym typeface="Verdana"/>
      </a:defRPr>
    </a:lvl5pPr>
    <a:lvl6pPr indent="2286000">
      <a:defRPr>
        <a:latin typeface="Verdana"/>
        <a:ea typeface="Verdana"/>
        <a:cs typeface="Verdana"/>
        <a:sym typeface="Verdana"/>
      </a:defRPr>
    </a:lvl6pPr>
    <a:lvl7pPr indent="2743200">
      <a:defRPr>
        <a:latin typeface="Verdana"/>
        <a:ea typeface="Verdana"/>
        <a:cs typeface="Verdana"/>
        <a:sym typeface="Verdana"/>
      </a:defRPr>
    </a:lvl7pPr>
    <a:lvl8pPr indent="3200400">
      <a:defRPr>
        <a:latin typeface="Verdana"/>
        <a:ea typeface="Verdana"/>
        <a:cs typeface="Verdana"/>
        <a:sym typeface="Verdana"/>
      </a:defRPr>
    </a:lvl8pPr>
    <a:lvl9pPr indent="3657600">
      <a:defRPr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9D7CA"/>
          </a:solidFill>
        </a:fill>
      </a:tcStyle>
    </a:wholeTbl>
    <a:band2H>
      <a:tcTxStyle b="def" i="def"/>
      <a:tcStyle>
        <a:tcBdr/>
        <a:fill>
          <a:solidFill>
            <a:srgbClr val="FCEC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0D6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587C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587C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B587C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DDD0"/>
          </a:solidFill>
        </a:fill>
      </a:tcStyle>
    </a:wholeTbl>
    <a:band2H>
      <a:tcTxStyle b="def" i="def"/>
      <a:tcStyle>
        <a:tcBdr/>
        <a:fill>
          <a:solidFill>
            <a:srgbClr val="F4EFE9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19859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19859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198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7F09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7F0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722376" y="105705"/>
            <a:ext cx="7772401" cy="3543301"/>
          </a:xfrm>
          <a:prstGeom prst="rect">
            <a:avLst/>
          </a:prstGeom>
        </p:spPr>
        <p:txBody>
          <a:bodyPr/>
          <a:lstStyle>
            <a:lvl1pPr algn="r">
              <a:defRPr sz="45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45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722376" y="3685032"/>
            <a:ext cx="7772401" cy="2628901"/>
          </a:xfrm>
          <a:prstGeom prst="rect">
            <a:avLst/>
          </a:prstGeom>
        </p:spPr>
        <p:txBody>
          <a:bodyPr lIns="0" tIns="0" rIns="0" bIns="0"/>
          <a:lstStyle>
            <a:lvl1pPr marL="0" indent="36576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Click to edit Master subtitle style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502919" y="4850892"/>
            <a:ext cx="8183882" cy="1184148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502919" y="530351"/>
            <a:ext cx="8183882" cy="432054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502919" y="4850892"/>
            <a:ext cx="8183882" cy="1184148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502919" y="530351"/>
            <a:ext cx="8183882" cy="432054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>
            <p:ph type="title"/>
          </p:nvPr>
        </p:nvSpPr>
        <p:spPr>
          <a:xfrm>
            <a:off x="468343" y="3214115"/>
            <a:ext cx="8183882" cy="2391157"/>
          </a:xfrm>
          <a:prstGeom prst="rect">
            <a:avLst/>
          </a:prstGeom>
        </p:spPr>
        <p:txBody>
          <a:bodyPr lIns="0" tIns="0" rIns="0"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79766F"/>
                </a:solidFill>
              </a:rP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468343" y="5624483"/>
            <a:ext cx="8183882" cy="1233518"/>
          </a:xfrm>
          <a:prstGeom prst="rect">
            <a:avLst/>
          </a:prstGeom>
        </p:spPr>
        <p:txBody>
          <a:bodyPr lIns="0" tIns="0" rIns="0" bIns="0"/>
          <a:lstStyle>
            <a:lvl1pPr marL="0" marR="36576" indent="0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Click to edit Master text styles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502919" y="4952531"/>
            <a:ext cx="8183882" cy="1084619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514351" y="530351"/>
            <a:ext cx="3931922" cy="442218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585216" indent="-237744">
              <a:defRPr sz="2600"/>
            </a:lvl2pPr>
            <a:lvl3pPr marL="841247" indent="-237744">
              <a:defRPr sz="2600"/>
            </a:lvl3pPr>
            <a:lvl4pPr marL="1105408" indent="-264160">
              <a:defRPr sz="2600"/>
            </a:lvl4pPr>
            <a:lvl5pPr marL="1361440" indent="-264160">
              <a:defRPr sz="2600"/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502919" y="3268979"/>
            <a:ext cx="8183882" cy="27660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07223" y="0"/>
            <a:ext cx="3931922" cy="1951038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502919" y="498558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5538784" y="0"/>
            <a:ext cx="2971801" cy="14478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F07F09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2200">
                <a:solidFill>
                  <a:srgbClr val="F07F09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5538847" y="1447802"/>
            <a:ext cx="2971801" cy="5410199"/>
          </a:xfrm>
          <a:prstGeom prst="rect">
            <a:avLst/>
          </a:prstGeom>
        </p:spPr>
        <p:txBody>
          <a:bodyPr/>
          <a:lstStyle>
            <a:lvl1pPr marL="0" marR="18288" indent="18288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marR="18288" indent="347472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marR="18288" indent="603503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marR="18288" indent="841247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marR="18288" indent="1097280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Click to edit Master text styles</a:t>
            </a:r>
            <a:endParaRPr sz="1400"/>
          </a:p>
          <a:p>
            <a:pPr lvl="1">
              <a:defRPr sz="1800"/>
            </a:pPr>
            <a:r>
              <a:rPr sz="1400"/>
              <a:t>Second level</a:t>
            </a:r>
            <a:endParaRPr sz="1400"/>
          </a:p>
          <a:p>
            <a:pPr lvl="2">
              <a:defRPr sz="1800"/>
            </a:pPr>
            <a:r>
              <a:rPr sz="1400"/>
              <a:t>Third level</a:t>
            </a:r>
            <a:endParaRPr sz="1400"/>
          </a:p>
          <a:p>
            <a:pPr lvl="3">
              <a:defRPr sz="1800"/>
            </a:pPr>
            <a:r>
              <a:rPr sz="1400"/>
              <a:t>Fourth level</a:t>
            </a:r>
            <a:endParaRPr sz="1400"/>
          </a:p>
          <a:p>
            <a:pPr lvl="4">
              <a:defRPr sz="1800"/>
            </a:pPr>
            <a:r>
              <a:rPr sz="1400"/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6400799" y="434162"/>
            <a:ext cx="2324607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5012056"/>
            <a:ext cx="8229600" cy="1845945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79766F"/>
                </a:solidFill>
              </a:rPr>
              <a:t>Click to edit Master title style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462712" y="533400"/>
            <a:ext cx="2240281" cy="4478657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2pPr>
            <a:lvl3pPr marL="859536" indent="-256032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3pPr>
            <a:lvl4pPr marL="1125727" indent="-284480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  <a:endParaRPr sz="1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Second level</a:t>
            </a:r>
            <a:endParaRPr sz="1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Third level</a:t>
            </a:r>
            <a:endParaRPr sz="1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Fourth level</a:t>
            </a:r>
            <a:endParaRPr sz="1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329184"/>
            <a:ext cx="8532056" cy="619682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6629400" y="0"/>
            <a:ext cx="1981200" cy="5791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533400" y="533401"/>
            <a:ext cx="5943600" cy="632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8348327" y="6233160"/>
            <a:ext cx="457201" cy="2438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000">
                <a:solidFill>
                  <a:srgbClr val="A6A29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1pPr>
      <a:lvl2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2pPr>
      <a:lvl3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3pPr>
      <a:lvl4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4pPr>
      <a:lvl5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5pPr>
      <a:lvl6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6pPr>
      <a:lvl7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7pPr>
      <a:lvl8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8pPr>
      <a:lvl9pPr>
        <a:defRPr b="1" sz="3600">
          <a:solidFill>
            <a:srgbClr val="FF9254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latin typeface="Verdana"/>
          <a:ea typeface="Verdana"/>
          <a:cs typeface="Verdana"/>
          <a:sym typeface="Verdana"/>
        </a:defRPr>
      </a:lvl9pPr>
    </p:titleStyle>
    <p:bodyStyle>
      <a:lvl1pPr marL="265175" indent="-265175">
        <a:spcBef>
          <a:spcPts val="200"/>
        </a:spcBef>
        <a:buClr>
          <a:srgbClr val="F07F09"/>
        </a:buClr>
        <a:buSzPct val="80000"/>
        <a:buFont typeface="Wingdings 2"/>
        <a:buChar char="●"/>
        <a:defRPr sz="2800">
          <a:latin typeface="Verdana"/>
          <a:ea typeface="Verdana"/>
          <a:cs typeface="Verdana"/>
          <a:sym typeface="Verdana"/>
        </a:defRPr>
      </a:lvl1pPr>
      <a:lvl2pPr marL="582168" indent="-234696">
        <a:spcBef>
          <a:spcPts val="200"/>
        </a:spcBef>
        <a:buClr>
          <a:srgbClr val="F07F09"/>
        </a:buClr>
        <a:buSzPct val="100000"/>
        <a:buFont typeface="Wingdings 2"/>
        <a:buChar char="◦"/>
        <a:defRPr sz="2800">
          <a:latin typeface="Verdana"/>
          <a:ea typeface="Verdana"/>
          <a:cs typeface="Verdana"/>
          <a:sym typeface="Verdana"/>
        </a:defRPr>
      </a:lvl2pPr>
      <a:lvl3pPr marL="836260" indent="-232756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Verdana"/>
          <a:ea typeface="Verdana"/>
          <a:cs typeface="Verdana"/>
          <a:sym typeface="Verdana"/>
        </a:defRPr>
      </a:lvl3pPr>
      <a:lvl4pPr marL="1110755" indent="-269507">
        <a:spcBef>
          <a:spcPts val="200"/>
        </a:spcBef>
        <a:buClr>
          <a:srgbClr val="F07F09"/>
        </a:buClr>
        <a:buSzPct val="112000"/>
        <a:buFont typeface="Wingdings 2"/>
        <a:buChar char="◦"/>
        <a:defRPr sz="2800">
          <a:latin typeface="Verdana"/>
          <a:ea typeface="Verdana"/>
          <a:cs typeface="Verdana"/>
          <a:sym typeface="Verdana"/>
        </a:defRPr>
      </a:lvl4pPr>
      <a:lvl5pPr marL="1381760" indent="-284480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Verdana"/>
          <a:ea typeface="Verdana"/>
          <a:cs typeface="Verdana"/>
          <a:sym typeface="Verdana"/>
        </a:defRPr>
      </a:lvl5pPr>
      <a:lvl6pPr marL="1608806" indent="-301214">
        <a:spcBef>
          <a:spcPts val="200"/>
        </a:spcBef>
        <a:buClr>
          <a:srgbClr val="F07F09"/>
        </a:buClr>
        <a:buSzPct val="100000"/>
        <a:buFont typeface="Wingdings 2"/>
        <a:buChar char="◦"/>
        <a:defRPr sz="2800">
          <a:latin typeface="Verdana"/>
          <a:ea typeface="Verdana"/>
          <a:cs typeface="Verdana"/>
          <a:sym typeface="Verdana"/>
        </a:defRPr>
      </a:lvl6pPr>
      <a:lvl7pPr marL="1859279" indent="-341375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Verdana"/>
          <a:ea typeface="Verdana"/>
          <a:cs typeface="Verdana"/>
          <a:sym typeface="Verdana"/>
        </a:defRPr>
      </a:lvl7pPr>
      <a:lvl8pPr marL="2078735" indent="-341375">
        <a:spcBef>
          <a:spcPts val="200"/>
        </a:spcBef>
        <a:buClr>
          <a:srgbClr val="F07F09"/>
        </a:buClr>
        <a:buSzPct val="100000"/>
        <a:buFont typeface="Wingdings 2"/>
        <a:buChar char="◦"/>
        <a:defRPr sz="2800">
          <a:latin typeface="Verdana"/>
          <a:ea typeface="Verdana"/>
          <a:cs typeface="Verdana"/>
          <a:sym typeface="Verdana"/>
        </a:defRPr>
      </a:lvl8pPr>
      <a:lvl9pPr marL="2307335" indent="-341375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Verdana"/>
          <a:ea typeface="Verdana"/>
          <a:cs typeface="Verdana"/>
          <a:sym typeface="Verdana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ppy-neuron.com/games/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722376" y="1820205"/>
            <a:ext cx="7772401" cy="18288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Triple Highlighting Strategy and the </a:t>
            </a:r>
            <a:b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</a:b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Ten Brain Principles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722376" y="3685032"/>
            <a:ext cx="7772401" cy="9144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Patterns, Strategies and Engagement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7:  Impact of the Arts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685799" y="990599"/>
            <a:ext cx="77266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Art and music boost attention, working memory and visual spatial skills</a:t>
            </a:r>
            <a:endParaRPr sz="2800"/>
          </a:p>
          <a:p>
            <a:pPr lvl="0">
              <a:defRPr sz="1800"/>
            </a:pPr>
            <a:r>
              <a:rPr sz="2800"/>
              <a:t>Get some kind of art experience 30 to 60 minutes a day, three to five times a week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8:  Emotions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533399" y="990599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500"/>
              <a:t>Emotions influence cognition and behavior</a:t>
            </a:r>
            <a:endParaRPr sz="2500"/>
          </a:p>
          <a:p>
            <a:pPr lvl="0">
              <a:lnSpc>
                <a:spcPct val="90000"/>
              </a:lnSpc>
              <a:defRPr sz="1800"/>
            </a:pPr>
            <a:r>
              <a:rPr sz="2500"/>
              <a:t>Only six emotions are “hard-wired” at birth:</a:t>
            </a:r>
            <a:endParaRPr sz="2500"/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endParaRPr sz="25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200"/>
              <a:t>Anger			- Joy</a:t>
            </a:r>
            <a:endParaRPr sz="22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200"/>
              <a:t>Disgust			- Sadness</a:t>
            </a:r>
            <a:endParaRPr sz="22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200"/>
              <a:t>Fear 			- Surprise</a:t>
            </a:r>
            <a:endParaRPr sz="22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endParaRPr sz="2200"/>
          </a:p>
          <a:p>
            <a:pPr lvl="1" marL="0" indent="457200">
              <a:lnSpc>
                <a:spcPct val="90000"/>
              </a:lnSpc>
              <a:buSzTx/>
              <a:buNone/>
              <a:defRPr sz="1800"/>
            </a:pPr>
            <a:r>
              <a:rPr sz="2200"/>
              <a:t>These emotions must be </a:t>
            </a:r>
            <a:r>
              <a:rPr i="1" sz="2200" u="sng"/>
              <a:t>taught</a:t>
            </a:r>
            <a:r>
              <a:rPr sz="2200"/>
              <a:t>– anticipation, curiosity, suspicion, confusion, patience, attention, empathy.  If not, students may not be ready academically.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2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9:  Learning Disabilities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Learning disabled students can learn better with consistent skill building strategies based on their learning styles</a:t>
            </a:r>
            <a:endParaRPr sz="2800"/>
          </a:p>
          <a:p>
            <a:pPr lvl="0">
              <a:defRPr sz="1800"/>
            </a:pPr>
            <a:r>
              <a:rPr sz="2800"/>
              <a:t>Important to identify your personal learning style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10:  Memory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Memories are not fixed; each time a memory is retrieved, it changes</a:t>
            </a:r>
            <a:endParaRPr sz="2800"/>
          </a:p>
          <a:p>
            <a:pPr lvl="0">
              <a:defRPr sz="1800"/>
            </a:pPr>
            <a:r>
              <a:rPr sz="2800"/>
              <a:t>Need to continually review previously learned material</a:t>
            </a:r>
            <a:endParaRPr sz="2800"/>
          </a:p>
          <a:p>
            <a:pPr lvl="0">
              <a:defRPr sz="1800"/>
            </a:pPr>
            <a:r>
              <a:rPr sz="2800"/>
              <a:t>Connect new material to previously learned material</a:t>
            </a:r>
            <a:endParaRPr sz="2800"/>
          </a:p>
          <a:p>
            <a:pPr lvl="0">
              <a:defRPr sz="1800"/>
            </a:pPr>
            <a:r>
              <a:rPr sz="2800"/>
              <a:t>Frequent review is important – use study groups so information is not confused or corrupted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Step three:</a:t>
            </a:r>
            <a:endParaRPr sz="2800"/>
          </a:p>
          <a:p>
            <a:pPr lvl="0" marL="0" indent="0">
              <a:buSzTx/>
              <a:buNone/>
              <a:defRPr sz="1800"/>
            </a:pP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Now that we have reviewed the information, identified what you see as important, and what your instructor sees as important, highlight in </a:t>
            </a:r>
            <a:r>
              <a:rPr i="1" sz="2400">
                <a:solidFill>
                  <a:srgbClr val="D96B77"/>
                </a:solidFill>
              </a:rPr>
              <a:t>pink</a:t>
            </a:r>
            <a:r>
              <a:rPr sz="2400"/>
              <a:t> the answers to the following questions.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idx="1"/>
          </p:nvPr>
        </p:nvSpPr>
        <p:spPr>
          <a:xfrm>
            <a:off x="502919" y="530351"/>
            <a:ext cx="8183882" cy="5032250"/>
          </a:xfrm>
          <a:prstGeom prst="rect">
            <a:avLst/>
          </a:prstGeom>
        </p:spPr>
        <p:txBody>
          <a:bodyPr/>
          <a:lstStyle/>
          <a:p>
            <a:pPr lvl="0" marL="170470" indent="-170470">
              <a:lnSpc>
                <a:spcPct val="90000"/>
              </a:lnSpc>
              <a:defRPr sz="1800"/>
            </a:pPr>
            <a:r>
              <a:t>1. What is neuroplasticity?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2. What are 2 things that cause brains to be unique? 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3. Movement helps the brain to make more _________  ________________.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4. According to new research, how many chunks of information can the brain realistically hold at one time?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5. What are 3 examples of targeted, planned, diverse social groupings?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6. Why should students continually review previously learned material?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7. Which 3 activities increase one’s sense of control over his/her life?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8. What has research shown can boost attention, working memory and visual/spatial skills?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9. Learning disabled students learn better with skill-building strategies based on their ___________  ______________.</a:t>
            </a:r>
          </a:p>
          <a:p>
            <a:pPr lvl="0" marL="170470" indent="-170470">
              <a:lnSpc>
                <a:spcPct val="90000"/>
              </a:lnSpc>
              <a:defRPr sz="1800"/>
            </a:pPr>
            <a:r>
              <a:t>10.  List 3 emotions that are not hard-wired at birth but must be learned in order to be a better student.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Step one:</a:t>
            </a:r>
            <a:endParaRPr sz="2800"/>
          </a:p>
          <a:p>
            <a:pPr lvl="0">
              <a:defRPr sz="1800"/>
            </a:pP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Read the article on Accessing the Brain for Success on D2L. Highlight in</a:t>
            </a:r>
            <a:r>
              <a:rPr sz="2400">
                <a:solidFill>
                  <a:srgbClr val="FFC000"/>
                </a:solidFill>
              </a:rPr>
              <a:t> </a:t>
            </a:r>
            <a:r>
              <a:rPr i="1" sz="2400">
                <a:solidFill>
                  <a:srgbClr val="FFC000"/>
                </a:solidFill>
              </a:rPr>
              <a:t>yellow </a:t>
            </a:r>
            <a:r>
              <a:rPr sz="2400"/>
              <a:t>what </a:t>
            </a:r>
            <a:r>
              <a:rPr sz="2400" u="sng"/>
              <a:t>YOU</a:t>
            </a:r>
            <a:r>
              <a:rPr sz="2400"/>
              <a:t> determine is important information that you </a:t>
            </a:r>
            <a:r>
              <a:rPr i="1" sz="2400" u="sng"/>
              <a:t>do not </a:t>
            </a:r>
            <a:r>
              <a:rPr sz="2400"/>
              <a:t>already know about the Brain Principles.</a:t>
            </a:r>
            <a:endParaRPr sz="2400"/>
          </a:p>
          <a:p>
            <a:pPr lvl="1" marL="548640" indent="-201168">
              <a:buFont typeface="Verdana"/>
              <a:defRPr sz="1800"/>
            </a:pPr>
            <a:endParaRPr sz="2400"/>
          </a:p>
          <a:p>
            <a:pPr lvl="1" marL="0" indent="347472">
              <a:buSzTx/>
              <a:buNone/>
              <a:defRPr sz="1800"/>
            </a:pPr>
            <a:endParaRPr sz="2400"/>
          </a:p>
          <a:p>
            <a:pPr lvl="1" marL="0" indent="347472">
              <a:buSzTx/>
              <a:buNone/>
              <a:defRPr sz="1800"/>
            </a:pPr>
            <a:r>
              <a:rPr sz="2400"/>
              <a:t>   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Step two:</a:t>
            </a:r>
            <a:endParaRPr sz="2800"/>
          </a:p>
          <a:p>
            <a:pPr lvl="0" marL="0" indent="0">
              <a:buSzTx/>
              <a:buNone/>
              <a:defRPr sz="1800"/>
            </a:pP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During the lecture and power point, use the </a:t>
            </a:r>
            <a:r>
              <a:rPr i="1" sz="2400">
                <a:solidFill>
                  <a:srgbClr val="00B0F0"/>
                </a:solidFill>
              </a:rPr>
              <a:t>blue</a:t>
            </a:r>
            <a:r>
              <a:rPr i="1" sz="2400"/>
              <a:t> </a:t>
            </a:r>
            <a:r>
              <a:rPr sz="2400"/>
              <a:t>highlighter to record what your instructor emphasizes.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>
            <a:lvl1pPr defTabSz="905255">
              <a:defRPr sz="3168">
                <a:effectLst>
                  <a:outerShdw sx="100000" sy="100000" kx="0" ky="0" algn="b" rotWithShape="0" blurRad="50292" dist="22631" dir="540000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168">
                <a:solidFill>
                  <a:srgbClr val="FF9254"/>
                </a:solidFill>
                <a:effectLst>
                  <a:outerShdw sx="100000" sy="100000" kx="0" ky="0" algn="b" rotWithShape="0" blurRad="50292" dist="22631" dir="5400000">
                    <a:srgbClr val="000000">
                      <a:alpha val="55000"/>
                    </a:srgbClr>
                  </a:outerShdw>
                </a:effectLst>
              </a:rPr>
              <a:t>Principle 1: Exercise and Movement 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1" marL="309371" indent="-309371">
              <a:buSzPct val="80000"/>
              <a:buChar char="●"/>
              <a:defRPr sz="1800"/>
            </a:pPr>
            <a:r>
              <a:rPr sz="2800"/>
              <a:t>Movement helps the brain make more efficient connections</a:t>
            </a:r>
            <a:endParaRPr sz="2400"/>
          </a:p>
          <a:p>
            <a:pPr lvl="1" marL="0" indent="0">
              <a:buSzTx/>
              <a:buNone/>
              <a:defRPr sz="1800"/>
            </a:pPr>
            <a:endParaRPr sz="2400"/>
          </a:p>
          <a:p>
            <a:pPr lvl="0">
              <a:defRPr sz="1800"/>
            </a:pPr>
            <a:r>
              <a:rPr sz="2800"/>
              <a:t>Brain research confirms: </a:t>
            </a: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exercise + movement =new neurons</a:t>
            </a:r>
            <a:endParaRPr sz="2400"/>
          </a:p>
          <a:p>
            <a:pPr lvl="1" marL="548640" indent="-201168">
              <a:buFont typeface="Verdana"/>
              <a:defRPr sz="1800"/>
            </a:pPr>
            <a:endParaRPr sz="2400"/>
          </a:p>
          <a:p>
            <a:pPr lvl="0">
              <a:defRPr sz="1800"/>
            </a:pPr>
            <a:r>
              <a:rPr sz="2800"/>
              <a:t>Aim for 30-60 minutes of exercise per day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2: Social Conditions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609600" y="914399"/>
            <a:ext cx="7848600" cy="388010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800"/>
              <a:t>Form supportive study and social groups</a:t>
            </a:r>
            <a:endParaRPr sz="2800"/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endParaRPr sz="28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400"/>
              <a:t>Re-evaluate current friendships and groups –prioritize your time</a:t>
            </a:r>
            <a:endParaRPr sz="24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400"/>
              <a:t>Look for good mentoring and team-building opportunities in order to increase the number of brain cells</a:t>
            </a:r>
            <a:endParaRPr sz="2400"/>
          </a:p>
          <a:p>
            <a:pPr lvl="1" marL="548640" indent="-201168">
              <a:lnSpc>
                <a:spcPct val="90000"/>
              </a:lnSpc>
              <a:buFont typeface="Verdana"/>
              <a:defRPr sz="1800"/>
            </a:pPr>
            <a:r>
              <a:rPr sz="2400"/>
              <a:t>Develop positive teacher-to-student interactions.  Your instructor should know your name!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3:  the Brain Changes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502919" y="530352"/>
            <a:ext cx="8183882" cy="472744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Neuroscience has discovered that the brain is </a:t>
            </a:r>
            <a:r>
              <a:rPr i="1" sz="2800" u="sng"/>
              <a:t>malleable</a:t>
            </a:r>
            <a:endParaRPr i="1" sz="2800" u="sng"/>
          </a:p>
          <a:p>
            <a:pPr lvl="0">
              <a:defRPr sz="1800"/>
            </a:pPr>
            <a:r>
              <a:rPr i="1" sz="2800" u="sng"/>
              <a:t>Neuroplasticity</a:t>
            </a:r>
            <a:r>
              <a:rPr sz="2800"/>
              <a:t> – the ability of the brain to rewire and remap itself</a:t>
            </a: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Influenced by skill building, reading, critical thinking skills – our college success skills!</a:t>
            </a:r>
            <a:endParaRPr sz="2400"/>
          </a:p>
          <a:p>
            <a:pPr lvl="1" marL="548640" indent="-201168">
              <a:buFont typeface="Verdana"/>
              <a:defRPr sz="1800"/>
            </a:pPr>
            <a:endParaRPr sz="2400"/>
          </a:p>
          <a:p>
            <a:pPr lvl="0">
              <a:defRPr sz="1800"/>
            </a:pPr>
            <a:r>
              <a:rPr sz="2800"/>
              <a:t>We can practice focusing skills, memory skills and processing skills:</a:t>
            </a:r>
            <a:endParaRPr sz="2800"/>
          </a:p>
          <a:p>
            <a:pPr lvl="1" marL="0" indent="457200">
              <a:buSzTx/>
              <a:buNone/>
              <a:defRPr sz="1800"/>
            </a:pPr>
            <a:r>
              <a:rPr sz="2400"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2" invalidUrl="" action="" tgtFrame="" tooltip="" history="1" highlightClick="0" endSnd="0"/>
              </a:rPr>
              <a:t>http://www.happy-neuron.com/games/#memory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4: Chronic Stress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533399" y="914399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Dangerous stress loads are becoming more common</a:t>
            </a:r>
            <a:endParaRPr sz="2800"/>
          </a:p>
          <a:p>
            <a:pPr lvl="0">
              <a:defRPr sz="1800"/>
            </a:pPr>
            <a:r>
              <a:rPr sz="2800"/>
              <a:t>Chronic stress negatively affects memory, social skills and cognition</a:t>
            </a:r>
            <a:endParaRPr sz="2800"/>
          </a:p>
          <a:p>
            <a:pPr lvl="0">
              <a:defRPr sz="1800"/>
            </a:pPr>
            <a:r>
              <a:rPr sz="2800"/>
              <a:t>Need to increase our sense of control</a:t>
            </a:r>
            <a:endParaRPr sz="2800"/>
          </a:p>
          <a:p>
            <a:pPr lvl="0">
              <a:defRPr sz="1800"/>
            </a:pPr>
            <a:r>
              <a:rPr sz="2800"/>
              <a:t>Practice coping skills: </a:t>
            </a:r>
            <a:endParaRPr sz="2800"/>
          </a:p>
          <a:p>
            <a:pPr lvl="1" marL="548640" indent="-201168">
              <a:buFont typeface="Verdana"/>
              <a:defRPr sz="1800"/>
            </a:pPr>
            <a:r>
              <a:rPr sz="2400"/>
              <a:t>deep breathing</a:t>
            </a:r>
            <a:endParaRPr sz="2400"/>
          </a:p>
          <a:p>
            <a:pPr lvl="1" marL="548640" indent="-201168">
              <a:buFont typeface="Verdana"/>
              <a:defRPr sz="1800"/>
            </a:pPr>
            <a:r>
              <a:rPr sz="2400"/>
              <a:t>daily physical exercise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5: Brains are Unique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We share 99.5% of the same DNA, but brains are unique because of life experiences and gene-expression</a:t>
            </a:r>
            <a:endParaRPr sz="2800"/>
          </a:p>
          <a:p>
            <a:pPr lvl="0">
              <a:defRPr sz="1800"/>
            </a:pPr>
            <a:r>
              <a:rPr sz="2800"/>
              <a:t>It is important to recognize and celebrate our unique talents, abilities and interests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3600">
                <a:solidFill>
                  <a:srgbClr val="FF9254"/>
                </a:solidFill>
                <a:effectLst>
                  <a:outerShdw sx="100000" sy="100000" kx="0" ky="0" algn="b" rotWithShape="0" blurRad="50800" dist="22860" dir="5400000">
                    <a:srgbClr val="000000">
                      <a:alpha val="55000"/>
                    </a:srgbClr>
                  </a:outerShdw>
                </a:effectLst>
              </a:rPr>
              <a:t>Principle 6:  Small Chunks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Learn content in small “chunks” – the working memory can hold 2-4 items</a:t>
            </a:r>
            <a:endParaRPr sz="2800"/>
          </a:p>
          <a:p>
            <a:pPr lvl="0">
              <a:defRPr sz="1800"/>
            </a:pPr>
            <a:r>
              <a:rPr sz="2800"/>
              <a:t>Learning and memory consume physical resources such as glucose</a:t>
            </a:r>
            <a:endParaRPr sz="2800"/>
          </a:p>
          <a:p>
            <a:pPr lvl="0">
              <a:defRPr sz="1800"/>
            </a:pPr>
            <a:r>
              <a:rPr sz="2800"/>
              <a:t>Study difficult material in small chunks</a:t>
            </a:r>
            <a:endParaRPr sz="2800"/>
          </a:p>
          <a:p>
            <a:pPr lvl="0">
              <a:defRPr sz="1800"/>
            </a:pPr>
            <a:r>
              <a:rPr sz="2800"/>
              <a:t>Process the information and then rest the brain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xfrm>
            <a:off x="8348327" y="6111875"/>
            <a:ext cx="457201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E3DED1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rgbClr val="F07F09"/>
          </a:solidFill>
          <a:prstDash val="solid"/>
          <a:bevel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rgbClr val="F07F09"/>
          </a:solidFill>
          <a:prstDash val="solid"/>
          <a:bevel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rgbClr val="F07F09"/>
          </a:solidFill>
          <a:prstDash val="solid"/>
          <a:bevel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rgbClr val="F07F09"/>
          </a:solidFill>
          <a:prstDash val="solid"/>
          <a:bevel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